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on the shared goal: SLRSP needs trusted, whole-of-network risk products. rCITI is here as a delivery partner that already lives in these exact datasets and methods. Today: show, not tell — everything you'll see is live work on Victorian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rCITI as the partner that closes the gap between research quality and delivery. Emphasise: we already work with the exact Victorian datasets this program depends on, and our default outputs are documented, reproducible and auditable.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Mirror their scope back to them, in their order: IRR, Collective, Personal, plus the supporting layer. Land the message that we read the scope closely — curated attributes 'proposed by the supplier and agreed by the Department' is exactly how we like to 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earns the right to talk method. The diagram is from our own public explainer of the five measures — collective, personal, star rating, IRR, systemic. If asked, we can walk through why collective vs systemic is the most common mix-up and how IRR is a sibling of star rating, not derived from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screenshot is a real evaluation run on the Nepean Highway corridor — 60 km, three-year windows either side of a commissioning period, Empirical Bayes effect estimate with CI. Point: the crash-based lane of SLRSP (collective + personal) is delivery, not research risk, for this team.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scope explicitly asks for AADT attribution with source and confidence fields — this is a solved problem in our workflow. Four tiers, calibrated downward from ground truth, reconciled against statewide vehicle-kilometre envelopes. We flag uncertainty instead of hiding it, which is what makes Personal Risk on local roads honest.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direct answer to the data-variables question. As a university centre we know — and usually hold — the best available source for each IRR attribute, and where none exists we generate it and flag it. Highlight the roadside-hazards row: tree datasets are already in active use for hazardous-object proximity. Close with the open-door line: any DTP or LGA dataset improves the curation, and the scope's 'proposed by supplier, agreed by Department' model is exactly our preferred working style.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proof point: statewide ML risk screening on open data — 197k crashes, 2012–2025 — with live scoring and hotspot analytics. The message isn't 'ML for its own sake'; it's that whole-of-network modelling, validation discipline and confidence reporting are routine for us, which de-risks the IRR imputation the scope anticipates.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partnership and trust: co-curated inputs (their scope language), staged delivery they can check at every step, and a handover that leaves DTP self-sufficient. Invite the data conversation: the sooner we see candidate input datasets, the sharper our gap analysis for local roads.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D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RCITI @ UNSW SYDNEY   ×   DEPARTMENT OF TRANSPORT AND PLANNING, VICTORIA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1600200"/>
            <a:ext cx="10607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2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Local Roads and</a:t>
            </a:r>
            <a:endParaRPr lang="en-US" sz="5400" dirty="0"/>
          </a:p>
          <a:p>
            <a:pPr indent="0" marL="0">
              <a:lnSpc>
                <a:spcPts val="62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Streets Program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822960" y="41148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C9C9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data products for Victoria's road network — Infrastructure Risk Rating,</a:t>
            </a:r>
            <a:endParaRPr lang="en-US" sz="1800" dirty="0"/>
          </a:p>
          <a:p>
            <a:pPr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C9C9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Collective Risk and Personal Risk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5349240"/>
            <a:ext cx="10515600" cy="0"/>
          </a:xfrm>
          <a:prstGeom prst="line">
            <a:avLst/>
          </a:prstGeom>
          <a:noFill/>
          <a:ln w="12700">
            <a:solidFill>
              <a:srgbClr val="3A3A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55321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D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briefing</a:t>
            </a:r>
            <a:pPr indent="0" marL="0">
              <a:buNone/>
            </a:pPr>
            <a:r>
              <a:rPr lang="en-US" sz="13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Prof. Taha Rashidi · Research Centre for Integrated Transport Innovation (rCITI), UNSW Sydney · 30 July 2026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04088"/>
            <a:ext cx="128016" cy="128016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603504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YOU'D BE WORKING WITH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6012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research centre that ships decision-ready data products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416052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rCITI at UNSW Sydney works end-to-end: from raw state datasets to validated, documented, decision-ready platforms. Road-safety risk analytics is a core, active capability for the centre — not a one-off study. The examples in this briefing are live systems built on Victorian data.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349240" y="1828800"/>
            <a:ext cx="3035808" cy="1965960"/>
          </a:xfrm>
          <a:prstGeom prst="roundRect">
            <a:avLst>
              <a:gd name="adj" fmla="val 4186"/>
            </a:avLst>
          </a:prstGeom>
          <a:solidFill>
            <a:srgbClr val="F4F4F5"/>
          </a:solidFill>
          <a:ln/>
        </p:spPr>
      </p:sp>
      <p:sp>
        <p:nvSpPr>
          <p:cNvPr id="7" name="Shape 5"/>
          <p:cNvSpPr/>
          <p:nvPr/>
        </p:nvSpPr>
        <p:spPr>
          <a:xfrm>
            <a:off x="5577840" y="2084832"/>
            <a:ext cx="146304" cy="146304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8" name="Text 6"/>
          <p:cNvSpPr/>
          <p:nvPr/>
        </p:nvSpPr>
        <p:spPr>
          <a:xfrm>
            <a:off x="5577840" y="2286000"/>
            <a:ext cx="2578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Victorian data fluency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577840" y="2743200"/>
            <a:ext cx="25786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Vicmap TR_ROAD, DTP open data, crash records, SCATS and telematics — handled daily in live projects.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705088" y="1828800"/>
            <a:ext cx="3035808" cy="1965960"/>
          </a:xfrm>
          <a:prstGeom prst="roundRect">
            <a:avLst>
              <a:gd name="adj" fmla="val 4186"/>
            </a:avLst>
          </a:prstGeom>
          <a:solidFill>
            <a:srgbClr val="F4F4F5"/>
          </a:solidFill>
          <a:ln/>
        </p:spPr>
      </p:sp>
      <p:sp>
        <p:nvSpPr>
          <p:cNvPr id="11" name="Shape 9"/>
          <p:cNvSpPr/>
          <p:nvPr/>
        </p:nvSpPr>
        <p:spPr>
          <a:xfrm>
            <a:off x="8933688" y="2084832"/>
            <a:ext cx="146304" cy="146304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12" name="Text 10"/>
          <p:cNvSpPr/>
          <p:nvPr/>
        </p:nvSpPr>
        <p:spPr>
          <a:xfrm>
            <a:off x="8933688" y="2286000"/>
            <a:ext cx="2578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Methods that match the manuals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933688" y="2743200"/>
            <a:ext cx="25786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AusRAP / iRAP protocols, Austroads guidance and HSM-aligned evaluation — applied, not just cited.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349240" y="4114800"/>
            <a:ext cx="3035808" cy="1965960"/>
          </a:xfrm>
          <a:prstGeom prst="roundRect">
            <a:avLst>
              <a:gd name="adj" fmla="val 4186"/>
            </a:avLst>
          </a:prstGeom>
          <a:solidFill>
            <a:srgbClr val="F4F4F5"/>
          </a:solidFill>
          <a:ln/>
        </p:spPr>
      </p:sp>
      <p:sp>
        <p:nvSpPr>
          <p:cNvPr id="15" name="Shape 13"/>
          <p:cNvSpPr/>
          <p:nvPr/>
        </p:nvSpPr>
        <p:spPr>
          <a:xfrm>
            <a:off x="5577840" y="4370832"/>
            <a:ext cx="146304" cy="146304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16" name="Text 14"/>
          <p:cNvSpPr/>
          <p:nvPr/>
        </p:nvSpPr>
        <p:spPr>
          <a:xfrm>
            <a:off x="5577840" y="4572000"/>
            <a:ext cx="2578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Delivery-grade engineering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577840" y="5029200"/>
            <a:ext cx="25786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Reproducible pipelines, technical documentation, metadata and handover packages as standard outputs.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705088" y="4114800"/>
            <a:ext cx="3035808" cy="1965960"/>
          </a:xfrm>
          <a:prstGeom prst="roundRect">
            <a:avLst>
              <a:gd name="adj" fmla="val 4186"/>
            </a:avLst>
          </a:prstGeom>
          <a:solidFill>
            <a:srgbClr val="F4F4F5"/>
          </a:solidFill>
          <a:ln/>
        </p:spPr>
      </p:sp>
      <p:sp>
        <p:nvSpPr>
          <p:cNvPr id="19" name="Shape 17"/>
          <p:cNvSpPr/>
          <p:nvPr/>
        </p:nvSpPr>
        <p:spPr>
          <a:xfrm>
            <a:off x="8933688" y="4370832"/>
            <a:ext cx="146304" cy="146304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20" name="Text 18"/>
          <p:cNvSpPr/>
          <p:nvPr/>
        </p:nvSpPr>
        <p:spPr>
          <a:xfrm>
            <a:off x="8933688" y="4572000"/>
            <a:ext cx="25786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University-based independence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933688" y="5029200"/>
            <a:ext cx="257860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Transparent methods with quality flags and caveats the Department can stand behind publicly.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04088"/>
            <a:ext cx="128016" cy="128016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603504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PROGRAM NEEDS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601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risk products, one curated network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822960" y="1828800"/>
            <a:ext cx="3401568" cy="2651760"/>
          </a:xfrm>
          <a:prstGeom prst="roundRect">
            <a:avLst>
              <a:gd name="adj" fmla="val 3103"/>
            </a:avLst>
          </a:prstGeom>
          <a:solidFill>
            <a:srgbClr val="FFF7CC"/>
          </a:solidFill>
          <a:ln/>
        </p:spPr>
      </p:sp>
      <p:sp>
        <p:nvSpPr>
          <p:cNvPr id="6" name="Text 4"/>
          <p:cNvSpPr/>
          <p:nvPr/>
        </p:nvSpPr>
        <p:spPr>
          <a:xfrm>
            <a:off x="1078992" y="2057400"/>
            <a:ext cx="28895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ROAD-ATTRIBUTE DATA · PROACTIVE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078992" y="2331720"/>
            <a:ext cx="28895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 Risk Rating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78992" y="2926080"/>
            <a:ext cx="288950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Whole-of-network rating from curated input attributes agreed with the Department — score, band, supporting fields, plus confidence and imputation flags where data is sparse.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425696" y="1828800"/>
            <a:ext cx="3401568" cy="2651760"/>
          </a:xfrm>
          <a:prstGeom prst="roundRect">
            <a:avLst>
              <a:gd name="adj" fmla="val 3103"/>
            </a:avLst>
          </a:prstGeom>
          <a:solidFill>
            <a:srgbClr val="F4F4F5"/>
          </a:solidFill>
          <a:ln/>
        </p:spPr>
      </p:sp>
      <p:sp>
        <p:nvSpPr>
          <p:cNvPr id="10" name="Text 8"/>
          <p:cNvSpPr/>
          <p:nvPr/>
        </p:nvSpPr>
        <p:spPr>
          <a:xfrm>
            <a:off x="4681728" y="2057400"/>
            <a:ext cx="28895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CRASH DATA · REACTIVE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681728" y="2331720"/>
            <a:ext cx="28895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Collective Risk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681728" y="2926080"/>
            <a:ext cx="288950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FSI and FSI-equivalent crash density — score, bands and rankings, with corridor / midblock and intersection views and documented calculation methods.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28432" y="1828800"/>
            <a:ext cx="3401568" cy="2651760"/>
          </a:xfrm>
          <a:prstGeom prst="roundRect">
            <a:avLst>
              <a:gd name="adj" fmla="val 3103"/>
            </a:avLst>
          </a:prstGeom>
          <a:solidFill>
            <a:srgbClr val="F4F4F5"/>
          </a:solidFill>
          <a:ln/>
        </p:spPr>
      </p:sp>
      <p:sp>
        <p:nvSpPr>
          <p:cNvPr id="14" name="Text 12"/>
          <p:cNvSpPr/>
          <p:nvPr/>
        </p:nvSpPr>
        <p:spPr>
          <a:xfrm>
            <a:off x="8284464" y="2057400"/>
            <a:ext cx="28895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CRASH ÷ EXPOSURE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284464" y="2331720"/>
            <a:ext cx="288950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Risk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284464" y="2926080"/>
            <a:ext cx="288950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Exposure-adjusted crash rate per distance travelled — with AADT inputs carrying explicit source and confidence fields per segment.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22960" y="4800600"/>
            <a:ext cx="1060704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4D4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51560" y="4956048"/>
            <a:ext cx="10149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Supporting products in scope:  </a:t>
            </a:r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curated VicMap TR_ROAD network layer · validated five-year crash summaries · AADT attribution with source &amp; confidence · technical documentation, data dictionaries and a reproducibility &amp; handover package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22960" y="598932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briefing is structured around the mandatory data products in the scope.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04088"/>
            <a:ext cx="128016" cy="128016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603504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FOUNDATION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601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know these five measures inside-out — and teach them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822960" y="1874520"/>
            <a:ext cx="42976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data lanes, one goal.</a:t>
            </a:r>
            <a:endParaRPr lang="en-US" sz="1350" dirty="0"/>
          </a:p>
          <a:p>
            <a:pPr indent="0" marL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Reactive: crash history drives Collective and Personal Risk. Proactive: coded road attributes drive Star Rating and IRR. Keeping the lanes straight is what makes the outputs defensible.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wrote the explainer.</a:t>
            </a:r>
            <a:endParaRPr lang="en-US" sz="1350" dirty="0"/>
          </a:p>
          <a:p>
            <a:pPr indent="0" marL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team maintains a public, referenced guide to exactly these five measures — with a live Q&amp;A assistant — used by practitioners to un-confuse them.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matters for SLRSP.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Outputs only change decisions when DTP, TAC and councils can read them with confidence. We bring the literacy layer with the data.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550408" y="1847088"/>
            <a:ext cx="5815584" cy="2980944"/>
          </a:xfrm>
          <a:prstGeom prst="roundRect">
            <a:avLst>
              <a:gd name="adj" fmla="val 2454"/>
            </a:avLst>
          </a:prstGeom>
          <a:solidFill>
            <a:srgbClr val="FFFFFF"/>
          </a:solidFill>
          <a:ln w="12700">
            <a:solidFill>
              <a:srgbClr val="D4D4D8"/>
            </a:solidFill>
            <a:prstDash val="solid"/>
          </a:ln>
          <a:effectLst>
            <a:outerShdw sx="100000" sy="100000" kx="0" ky="0" algn="bl" rotWithShape="0" blurRad="127000" dist="38100" dir="5400000">
              <a:srgbClr val="9CA3AF">
                <a:alpha val="35000"/>
              </a:srgbClr>
            </a:outerShdw>
          </a:effectLst>
        </p:spPr>
      </p:sp>
      <p:pic>
        <p:nvPicPr>
          <p:cNvPr id="7" name="Image 0" descr="assets/ausrap_diagram_t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23560" y="1920240"/>
            <a:ext cx="5669280" cy="2834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550408" y="4864608"/>
            <a:ext cx="5815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our published explainer: the road-risk family — crash-based and attribute-based measures, and the systemic method spanning both.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04088"/>
            <a:ext cx="128016" cy="128016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603504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COLLECTIVE &amp; PERSONAL RISK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601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Crash-risk analytics we've already built for Victoria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822960" y="1874520"/>
            <a:ext cx="40690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Corridor FSI analytics, the DTP way.</a:t>
            </a:r>
            <a:endParaRPr lang="en-US" sz="1350" dirty="0"/>
          </a:p>
          <a:p>
            <a:pPr indent="0" marL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Five-year validated crash windows, FSI-equivalent severity weighting, percentile banding, corridor / midblock vs intersection views.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Austroads / HSM-aligned evaluation, live.</a:t>
            </a:r>
            <a:endParaRPr lang="en-US" sz="1350" dirty="0"/>
          </a:p>
          <a:p>
            <a:pPr indent="0" marL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working before-after platform on the full Victorian network: Empirical Bayes with comparison-group and naive baselines, severity and road-user filters, per-AADT normalisation.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to be interrogated.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estimate ships with its window, method, confidence interval and significance — nothing hides in a spreadsheet.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321808" y="1847088"/>
            <a:ext cx="6089904" cy="2770632"/>
          </a:xfrm>
          <a:prstGeom prst="roundRect">
            <a:avLst>
              <a:gd name="adj" fmla="val 2640"/>
            </a:avLst>
          </a:prstGeom>
          <a:solidFill>
            <a:srgbClr val="FFFFFF"/>
          </a:solidFill>
          <a:ln w="12700">
            <a:solidFill>
              <a:srgbClr val="D4D4D8"/>
            </a:solidFill>
            <a:prstDash val="solid"/>
          </a:ln>
          <a:effectLst>
            <a:outerShdw sx="100000" sy="100000" kx="0" ky="0" algn="bl" rotWithShape="0" blurRad="127000" dist="38100" dir="5400000">
              <a:srgbClr val="9CA3AF">
                <a:alpha val="35000"/>
              </a:srgbClr>
            </a:outerShdw>
          </a:effectLst>
        </p:spPr>
      </p:sp>
      <p:pic>
        <p:nvPicPr>
          <p:cNvPr id="7" name="Image 0" descr="assets/crashimpact_ev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0" y="1920240"/>
            <a:ext cx="5943600" cy="262432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321808" y="4654296"/>
            <a:ext cx="6089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evaluation on a 60 km Victorian arterial — EB effect estimate with confidence intervals, severity split, and method / normalisation controls.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04088"/>
            <a:ext cx="128016" cy="128016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603504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EXPOSURE PROBLEM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601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Risk lives or dies on AADT — we close that gap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822960" y="178308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roads rarely have traffic counts — yet Personal Risk needs exposure on every segment. Our approach attributes AADT across the entire network with an explicit source and confidence tier on each segment, so low-confidence values are flagged, never hidden.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2743200"/>
            <a:ext cx="6766560" cy="713232"/>
          </a:xfrm>
          <a:prstGeom prst="roundRect">
            <a:avLst>
              <a:gd name="adj" fmla="val 10256"/>
            </a:avLst>
          </a:prstGeom>
          <a:solidFill>
            <a:srgbClr val="F4F4F5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28620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B8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508760" y="283464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508760" y="3090672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Permanent counters and tube surveys — the ground-truth spine.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822960" y="3602736"/>
            <a:ext cx="6766560" cy="713232"/>
          </a:xfrm>
          <a:prstGeom prst="roundRect">
            <a:avLst>
              <a:gd name="adj" fmla="val 10256"/>
            </a:avLst>
          </a:prstGeom>
          <a:solidFill>
            <a:srgbClr val="F4F4F5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37216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B8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508760" y="3694176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EXPANDED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508760" y="3950208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SCATS signal detectors calibrated against measured sites.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22960" y="4462272"/>
            <a:ext cx="6766560" cy="713232"/>
          </a:xfrm>
          <a:prstGeom prst="roundRect">
            <a:avLst>
              <a:gd name="adj" fmla="val 10256"/>
            </a:avLst>
          </a:prstGeom>
          <a:solidFill>
            <a:srgbClr val="F4F4F5"/>
          </a:solidFill>
          <a:ln/>
        </p:spPr>
      </p:sp>
      <p:sp>
        <p:nvSpPr>
          <p:cNvPr id="15" name="Text 13"/>
          <p:cNvSpPr/>
          <p:nvPr/>
        </p:nvSpPr>
        <p:spPr>
          <a:xfrm>
            <a:off x="960120" y="45811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B8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508760" y="4553712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PROBE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508760" y="4809744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Connected-vehicle telematics, penetration-corrected.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22960" y="5321808"/>
            <a:ext cx="6766560" cy="713232"/>
          </a:xfrm>
          <a:prstGeom prst="roundRect">
            <a:avLst>
              <a:gd name="adj" fmla="val 10256"/>
            </a:avLst>
          </a:prstGeom>
          <a:solidFill>
            <a:srgbClr val="FFF7CC"/>
          </a:solidFill>
          <a:ln/>
        </p:spPr>
      </p:sp>
      <p:sp>
        <p:nvSpPr>
          <p:cNvPr id="19" name="Text 17"/>
          <p:cNvSpPr/>
          <p:nvPr/>
        </p:nvSpPr>
        <p:spPr>
          <a:xfrm>
            <a:off x="960120" y="5440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B8B8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508760" y="5413248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MODELLED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508760" y="5669280"/>
            <a:ext cx="5943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 and land-use context inference — envelope-checked against statewide travel totals.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863840" y="274320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1A1A1E"/>
          </a:solidFill>
          <a:ln/>
        </p:spPr>
      </p:sp>
      <p:sp>
        <p:nvSpPr>
          <p:cNvPr id="23" name="Text 21"/>
          <p:cNvSpPr/>
          <p:nvPr/>
        </p:nvSpPr>
        <p:spPr>
          <a:xfrm>
            <a:off x="8092440" y="306324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D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~1.27M</a:t>
            </a:r>
            <a:endParaRPr lang="en-US" sz="4400" dirty="0"/>
          </a:p>
        </p:txBody>
      </p:sp>
      <p:sp>
        <p:nvSpPr>
          <p:cNvPr id="24" name="Text 22"/>
          <p:cNvSpPr/>
          <p:nvPr/>
        </p:nvSpPr>
        <p:spPr>
          <a:xfrm>
            <a:off x="8092440" y="3840480"/>
            <a:ext cx="3063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VicMap TR_ROAD segments statewide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8092440" y="443484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C9C9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Attribution designed for full-network coverage — every segment carries its AADT, its source, and its confidence.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566928"/>
            <a:ext cx="128016" cy="128016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466344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 YOU ASKED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822960"/>
            <a:ext cx="10607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 on local roads: we can source or generate every input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1554480"/>
          <a:ext cx="106070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40664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IRR input attribute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41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How we deliver it for local roads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41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Road stereotype &amp; seal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VicMap TR_ROAD attributes — class, divided / undivided, lanes, seal, urban–rural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Alignment &amp; curvature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Derived from network geometry, computed statewide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Carriageway width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Imagery- and LiDAR-assisted measurement; modelled where sparse, flagged as such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Roadside hazards (left / right)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Tree-canopy and roadside feature datasets — in active use today for hazardous objects near the carriageway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C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Land use &amp; access density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Planning-zone layers, cadastre and access inference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Intersection density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Network topology, computed statewide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Traffic volume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Tiered AADT attribution with per-segment source &amp; confidence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Operating speed  (desirable scope)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3F3F4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Probe-speed data and speed-limit / operating-speed comparison — already built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822960" y="5486400"/>
            <a:ext cx="10607040" cy="777240"/>
          </a:xfrm>
          <a:prstGeom prst="roundRect">
            <a:avLst>
              <a:gd name="adj" fmla="val 10588"/>
            </a:avLst>
          </a:prstGeom>
          <a:solidFill>
            <a:srgbClr val="FFF7CC"/>
          </a:solidFill>
          <a:ln/>
        </p:spPr>
      </p:sp>
      <p:sp>
        <p:nvSpPr>
          <p:cNvPr id="7" name="Text 4"/>
          <p:cNvSpPr/>
          <p:nvPr/>
        </p:nvSpPr>
        <p:spPr>
          <a:xfrm>
            <a:off x="1051560" y="5559552"/>
            <a:ext cx="10149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Curated inputs, agreed with the Department — every field lands with quality, confidence and imputation flags. </a:t>
            </a:r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we're open to any dataset you can bring: asset registers, surveys, SCATS, LGA data.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04088"/>
            <a:ext cx="128016" cy="128016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603504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THE MINIMUM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9601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Network-wide risk modelling, with QA you can audit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822960" y="1874520"/>
            <a:ext cx="406908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Statewide screening layers.</a:t>
            </a:r>
            <a:endParaRPr lang="en-US" sz="1350" dirty="0"/>
          </a:p>
          <a:p>
            <a:pPr indent="0" marL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Machine-learning crash-risk models over the full Victorian open crash record — complementing IRR and crash-risk mapping with pattern-level screening.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Validation as culture.</a:t>
            </a:r>
            <a:endParaRPr lang="en-US" sz="1350" dirty="0"/>
          </a:p>
          <a:p>
            <a:pPr indent="0" marL="0">
              <a:lnSpc>
                <a:spcPts val="19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Holdout testing, envelope reconciliation, documented caveats — data-quality and confidence fields are first-class outputs, exactly as the scope requires.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Reproducible to the end.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3F3F4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Versioned pipelines, data dictionaries and metadata — the reproducibility and handover package is how we work by default.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321808" y="1847088"/>
            <a:ext cx="6089904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D4D4D8"/>
            </a:solidFill>
            <a:prstDash val="solid"/>
          </a:ln>
          <a:effectLst>
            <a:outerShdw sx="100000" sy="100000" kx="0" ky="0" algn="bl" rotWithShape="0" blurRad="127000" dist="38100" dir="5400000">
              <a:srgbClr val="9CA3AF">
                <a:alpha val="35000"/>
              </a:srgbClr>
            </a:outerShdw>
          </a:effectLst>
        </p:spPr>
      </p:sp>
      <p:pic>
        <p:nvPicPr>
          <p:cNvPr id="7" name="Image 0" descr="assets/vicrisk_hom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0" y="1920240"/>
            <a:ext cx="5943600" cy="268833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321808" y="4718304"/>
            <a:ext cx="6089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Statewide risk screening and hotspot analytics built on the Victorian open crash record (2012–2025).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95528"/>
            <a:ext cx="128016" cy="128016"/>
          </a:xfrm>
          <a:prstGeom prst="rect">
            <a:avLst/>
          </a:prstGeom>
          <a:solidFill>
            <a:srgbClr val="FFD600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694944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E4E4E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WE'D WORK WITH YOU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822960" y="105156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delivery partnership, not a black box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822960" y="2057400"/>
            <a:ext cx="3401568" cy="3017520"/>
          </a:xfrm>
          <a:prstGeom prst="roundRect">
            <a:avLst>
              <a:gd name="adj" fmla="val 2727"/>
            </a:avLst>
          </a:prstGeom>
          <a:solidFill>
            <a:srgbClr val="232329"/>
          </a:solidFill>
          <a:ln/>
        </p:spPr>
      </p:sp>
      <p:sp>
        <p:nvSpPr>
          <p:cNvPr id="6" name="Text 4"/>
          <p:cNvSpPr/>
          <p:nvPr/>
        </p:nvSpPr>
        <p:spPr>
          <a:xfrm>
            <a:off x="1078992" y="228600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D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078992" y="2880360"/>
            <a:ext cx="288950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inputs together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078992" y="3474720"/>
            <a:ext cx="288950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C9C9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Dataset confirmation with the Department at commencement. We identify gaps, limitations and inconsistencies up-front — in writing, before they become surprises.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425696" y="2057400"/>
            <a:ext cx="3401568" cy="3017520"/>
          </a:xfrm>
          <a:prstGeom prst="roundRect">
            <a:avLst>
              <a:gd name="adj" fmla="val 2727"/>
            </a:avLst>
          </a:prstGeom>
          <a:solidFill>
            <a:srgbClr val="232329"/>
          </a:solidFill>
          <a:ln/>
        </p:spPr>
      </p:sp>
      <p:sp>
        <p:nvSpPr>
          <p:cNvPr id="10" name="Text 8"/>
          <p:cNvSpPr/>
          <p:nvPr/>
        </p:nvSpPr>
        <p:spPr>
          <a:xfrm>
            <a:off x="4681728" y="228600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D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681728" y="2880360"/>
            <a:ext cx="288950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 in stages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4681728" y="3474720"/>
            <a:ext cx="288950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C9C9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Curated network layer → exposure → Collective &amp; Personal Risk → IRR. Each stage documented, spot-checkable and usable on its own.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028432" y="2057400"/>
            <a:ext cx="3401568" cy="3017520"/>
          </a:xfrm>
          <a:prstGeom prst="roundRect">
            <a:avLst>
              <a:gd name="adj" fmla="val 2727"/>
            </a:avLst>
          </a:prstGeom>
          <a:solidFill>
            <a:srgbClr val="232329"/>
          </a:solidFill>
          <a:ln/>
        </p:spPr>
      </p:sp>
      <p:sp>
        <p:nvSpPr>
          <p:cNvPr id="14" name="Text 12"/>
          <p:cNvSpPr/>
          <p:nvPr/>
        </p:nvSpPr>
        <p:spPr>
          <a:xfrm>
            <a:off x="8284464" y="228600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D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284464" y="2880360"/>
            <a:ext cx="288950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Leave you self-sufficient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8284464" y="3474720"/>
            <a:ext cx="2889504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C9C9C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Reproducibility and handover package: your team can re-run, audit and extend every output — with data dictionaries and metadata included.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22960" y="58064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Taha Rashidi</a:t>
            </a:r>
            <a:pPr indent="0" marL="0">
              <a:buNone/>
            </a:pPr>
            <a:r>
              <a:rPr lang="en-US" sz="1400" dirty="0">
                <a:solidFill>
                  <a:srgbClr val="A1A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Research Centre for Integrated Transport Innovation (rCITI), UNSW Sydney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2026-07-30T00:37:54Z</dcterms:created>
  <dcterms:modified xsi:type="dcterms:W3CDTF">2026-07-30T00:37:54Z</dcterms:modified>
</cp:coreProperties>
</file>